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60" r:id="rId5"/>
    <p:sldId id="262" r:id="rId6"/>
    <p:sldId id="263" r:id="rId7"/>
    <p:sldId id="266" r:id="rId8"/>
    <p:sldId id="268" r:id="rId9"/>
    <p:sldId id="26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01" autoAdjust="0"/>
    <p:restoredTop sz="86447" autoAdjust="0"/>
  </p:normalViewPr>
  <p:slideViewPr>
    <p:cSldViewPr snapToGrid="0">
      <p:cViewPr varScale="1">
        <p:scale>
          <a:sx n="57" d="100"/>
          <a:sy n="57" d="100"/>
        </p:scale>
        <p:origin x="184" y="5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203DB6-8AC0-4761-9845-947AC69FE0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914195-D091-4C20-9E1E-E8B32BEB8F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E61CC8-5829-4AFF-B8AA-D6C56ED8B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8B793-49F2-4E91-9004-FD1C7F4001D9}" type="datetimeFigureOut">
              <a:rPr lang="en-US" smtClean="0"/>
              <a:t>9/27/18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640986-38AB-41C1-B727-5026C7D6A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1E5BAF-C5C6-4A72-BBE0-0E6F9246B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75505-31D4-4443-9647-6D98598FB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75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29351-4A39-4FD8-9BDD-6B6D90246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843DD1-367F-4F92-A86D-B699049094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B7672F-0756-4EDB-BADC-05A9363D9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8B793-49F2-4E91-9004-FD1C7F4001D9}" type="datetimeFigureOut">
              <a:rPr lang="en-US" smtClean="0"/>
              <a:t>9/27/18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8F969-0363-46BE-993F-DE7928DCE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16D980-BA1A-4D6E-89E0-EE7E27AB7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75505-31D4-4443-9647-6D98598FB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05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0B4B13-834E-447C-95D6-529542C747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CFF452-BFAA-487B-B6D9-63B1D32496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ADBFE3-5ACD-4FB5-A5B9-58E3FA03D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8B793-49F2-4E91-9004-FD1C7F4001D9}" type="datetimeFigureOut">
              <a:rPr lang="en-US" smtClean="0"/>
              <a:t>9/27/18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A0650E-C910-4437-A7A8-C021D0F86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D55754-5C23-4C36-8B39-C67D0DCD7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75505-31D4-4443-9647-6D98598FB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35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7EEF7-1D13-49AB-9282-8DC874C90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55A7E1-42A5-4DD3-8781-C80D0AC28D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CBDB5A-C45D-4A3D-A710-89F9D928F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8B793-49F2-4E91-9004-FD1C7F4001D9}" type="datetimeFigureOut">
              <a:rPr lang="en-US" smtClean="0"/>
              <a:t>9/27/18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C25F4B-C1D8-470E-97FD-0AE2F5A1E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B18584-459C-4934-AF6D-E621E5EB2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75505-31D4-4443-9647-6D98598FB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245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D2627-AF9F-43C1-A038-C5A2122BE3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6C4A66-26E0-4688-8D00-73296E1C69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C10285-E7AF-4A77-B142-B947C45BC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8B793-49F2-4E91-9004-FD1C7F4001D9}" type="datetimeFigureOut">
              <a:rPr lang="en-US" smtClean="0"/>
              <a:t>9/27/18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F5CD5E-A59A-4253-AEA3-136C5883B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CB5145-4940-4792-9B8D-ECBC27B41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75505-31D4-4443-9647-6D98598FB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401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5E4FF-7124-4DB3-9E24-662CFF42D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79382E-EC13-4EC1-8475-4ECEF1C6AD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A20DB4-B57C-479F-8865-3763614817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96C051-8D09-4413-9042-A1B6F1130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8B793-49F2-4E91-9004-FD1C7F4001D9}" type="datetimeFigureOut">
              <a:rPr lang="en-US" smtClean="0"/>
              <a:t>9/27/18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C881CD-71DA-447A-AA04-155E9C310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65F3AD-AB89-4FEE-A53B-3EF79CD02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75505-31D4-4443-9647-6D98598FB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731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27860-0294-4591-994D-A4E3F242A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27B0C8-9B5A-44B4-9194-1A47B21D6E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D18F3D-0E98-48B2-AFC6-7271D23394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42B95D-4487-49EF-84C5-F84FDF6E84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9ECED9-23AC-4484-B533-5E57E77F79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E70CA9-158D-4ED2-96FE-7E1F5CED2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8B793-49F2-4E91-9004-FD1C7F4001D9}" type="datetimeFigureOut">
              <a:rPr lang="en-US" smtClean="0"/>
              <a:t>9/27/18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9FA233-CED9-4D2E-82F5-27A9E28DB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0462DE-8EC1-41FD-A082-16A5458A3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75505-31D4-4443-9647-6D98598FB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3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26EA0-8E96-4FD4-8392-006D60C50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9E3D62-B060-478D-8B90-7C3DEDDEC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8B793-49F2-4E91-9004-FD1C7F4001D9}" type="datetimeFigureOut">
              <a:rPr lang="en-US" smtClean="0"/>
              <a:t>9/27/18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7FD010-FF09-48FA-8A86-54F821070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98AF91-9FDD-4394-8F0D-A618105FF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75505-31D4-4443-9647-6D98598FB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09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C1CF1C-2B3F-4C37-A484-CCE1E2746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8B793-49F2-4E91-9004-FD1C7F4001D9}" type="datetimeFigureOut">
              <a:rPr lang="en-US" smtClean="0"/>
              <a:t>9/27/18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E1403-7D30-487C-90E5-021C4A927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161445-9D17-4E96-9F7A-7F61C0389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75505-31D4-4443-9647-6D98598FB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658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07AB5-B826-4CAC-B3DC-9A6B91C8F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4C508-966B-452F-868C-02DA34A3AE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FA8987-DC8D-407F-88AF-E2133A70D0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D3128B-70F7-4D95-8E3F-59274D4EF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8B793-49F2-4E91-9004-FD1C7F4001D9}" type="datetimeFigureOut">
              <a:rPr lang="en-US" smtClean="0"/>
              <a:t>9/27/18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561485-F855-4D6B-AA7D-9E17AD55F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59205C-2643-41E7-9A23-FD3882ED8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75505-31D4-4443-9647-6D98598FB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795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44FD5-4EDC-454E-9844-88DECD779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4CD3BE-22FF-43AA-B0D1-F067DF366F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6DB47B-8CA2-4FBE-93BA-F7ADAA6D14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8B2F9F-C58D-4D42-9A1E-45DE061B7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8B793-49F2-4E91-9004-FD1C7F4001D9}" type="datetimeFigureOut">
              <a:rPr lang="en-US" smtClean="0"/>
              <a:t>9/27/18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BB67D5-F2A9-4853-8877-54BA84EC6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2988A6-FE76-4577-BD0E-4B86C522C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75505-31D4-4443-9647-6D98598FB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305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4A6384-EBBF-4708-AC69-2D3839AC7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ED2152-10FD-4821-A0ED-3A6901AB46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0A5341-8BDB-4F7A-8B77-44841915BF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8B793-49F2-4E91-9004-FD1C7F4001D9}" type="datetimeFigureOut">
              <a:rPr lang="en-US" smtClean="0"/>
              <a:t>9/27/18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7ECFA0-0948-4414-8B2D-D88B3D67E6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9656D8-AB3A-4A48-A790-D247A1297B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75505-31D4-4443-9647-6D98598FB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060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bbllc.com/" TargetMode="External"/><Relationship Id="rId2" Type="http://schemas.openxmlformats.org/officeDocument/2006/relationships/hyperlink" Target="mailto:erfan@tbbllc.co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emf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4B5B4-940E-4175-9FB0-88F9B734A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7284" y="1579563"/>
            <a:ext cx="9144000" cy="2387600"/>
          </a:xfrm>
        </p:spPr>
        <p:txBody>
          <a:bodyPr>
            <a:normAutofit/>
          </a:bodyPr>
          <a:lstStyle/>
          <a:p>
            <a:r>
              <a:rPr lang="en-US" sz="4400" dirty="0">
                <a:latin typeface="+mn-lt"/>
              </a:rPr>
              <a:t>Cybersecurity Framework</a:t>
            </a:r>
            <a:br>
              <a:rPr lang="en-US" sz="4400" dirty="0">
                <a:latin typeface="+mn-lt"/>
              </a:rPr>
            </a:br>
            <a:r>
              <a:rPr lang="en-US" sz="4400" dirty="0">
                <a:latin typeface="+mn-lt"/>
              </a:rPr>
              <a:t>For</a:t>
            </a:r>
            <a:br>
              <a:rPr lang="en-US" sz="4400" dirty="0">
                <a:latin typeface="+mn-lt"/>
              </a:rPr>
            </a:br>
            <a:r>
              <a:rPr lang="en-US" sz="4400" dirty="0">
                <a:latin typeface="+mn-lt"/>
              </a:rPr>
              <a:t>Energy Sector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D50AAF-648D-4D17-92F3-73534B295A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08706"/>
            <a:ext cx="9144000" cy="2387599"/>
          </a:xfrm>
        </p:spPr>
        <p:txBody>
          <a:bodyPr>
            <a:normAutofit/>
          </a:bodyPr>
          <a:lstStyle/>
          <a:p>
            <a:r>
              <a:rPr lang="en-US" dirty="0"/>
              <a:t>PJM Roundtable</a:t>
            </a:r>
          </a:p>
          <a:p>
            <a:r>
              <a:rPr lang="en-US" dirty="0"/>
              <a:t>Erfan Ibrahim, PhD</a:t>
            </a:r>
          </a:p>
          <a:p>
            <a:r>
              <a:rPr lang="en-US" dirty="0"/>
              <a:t>Founder &amp; CEO</a:t>
            </a:r>
          </a:p>
          <a:p>
            <a:r>
              <a:rPr lang="en-US" dirty="0"/>
              <a:t>The Bit Bazaar LLC</a:t>
            </a:r>
          </a:p>
          <a:p>
            <a:r>
              <a:rPr lang="en-US" dirty="0"/>
              <a:t>September 26</a:t>
            </a:r>
            <a:r>
              <a:rPr lang="en-US" baseline="30000" dirty="0"/>
              <a:t>th</a:t>
            </a:r>
            <a:r>
              <a:rPr lang="en-US" dirty="0"/>
              <a:t>, 2018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14F3E1B-64B9-4187-80A8-3E343AC698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2400" y="261695"/>
            <a:ext cx="2167200" cy="1810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648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9079E-F6EB-46E0-A508-CEC44E46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+mn-lt"/>
              </a:rPr>
              <a:t>TBB Cybersecurity framework building blocks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E00975-1CAF-4CE1-9BF9-A117F06CB6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6347"/>
            <a:ext cx="10515600" cy="4812567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Cyber governance assessment (NIST CSF, DoE C2 M2, ISO/IEC 27001)</a:t>
            </a:r>
          </a:p>
          <a:p>
            <a:r>
              <a:rPr lang="en-US" sz="2400" dirty="0"/>
              <a:t>Documentation of business use cases (actors, transaction frequency, type and duration of data exchange, data storage requirements)</a:t>
            </a:r>
          </a:p>
          <a:p>
            <a:r>
              <a:rPr lang="en-US" sz="2400" dirty="0"/>
              <a:t>Network architecture development to support use cases</a:t>
            </a:r>
          </a:p>
          <a:p>
            <a:r>
              <a:rPr lang="en-US" sz="2400" dirty="0"/>
              <a:t>Cybersecurity architecture development to secure use cases</a:t>
            </a:r>
          </a:p>
          <a:p>
            <a:r>
              <a:rPr lang="en-US" sz="2400" dirty="0"/>
              <a:t>Technology procurement requirements development  (functional, networking, cyber) to align with use cases, network/cybersecurity architecture</a:t>
            </a:r>
          </a:p>
          <a:p>
            <a:r>
              <a:rPr lang="en-US" sz="2400" dirty="0"/>
              <a:t>Hardening of procured systems (patching, scanning source code and binaries with vulnerability mitigation) </a:t>
            </a:r>
          </a:p>
          <a:p>
            <a:r>
              <a:rPr lang="en-US" sz="2400" dirty="0"/>
              <a:t>Cyber penetration testing, data fuzz testing and failure scenarios/mitigation of critical applications</a:t>
            </a:r>
          </a:p>
          <a:p>
            <a:r>
              <a:rPr lang="en-US" sz="2400" dirty="0"/>
              <a:t>Cyber security awareness training for IT, OT and corporate staff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BFF8C17-EB65-40D1-AEAA-3E821BF88255}"/>
              </a:ext>
            </a:extLst>
          </p:cNvPr>
          <p:cNvSpPr txBox="1"/>
          <p:nvPr/>
        </p:nvSpPr>
        <p:spPr>
          <a:xfrm>
            <a:off x="11048997" y="6598356"/>
            <a:ext cx="11352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B050"/>
                </a:solidFill>
              </a:rPr>
              <a:t>The Bit Bazaar LLC</a:t>
            </a:r>
          </a:p>
        </p:txBody>
      </p:sp>
    </p:spTree>
    <p:extLst>
      <p:ext uri="{BB962C8B-B14F-4D97-AF65-F5344CB8AC3E}">
        <p14:creationId xmlns:p14="http://schemas.microsoft.com/office/powerpoint/2010/main" val="2105283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B8DC2-9B14-411A-8F3D-EC9836101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925908" cy="1325563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+mn-lt"/>
              </a:rPr>
              <a:t>Four functional layers for IT/OT cybersecurity architecture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7BEFC5-6E7A-4976-BA7A-32F1E58353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9102"/>
            <a:ext cx="10515600" cy="508047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Authentication, authorization, stateful inspection, network segmentation</a:t>
            </a:r>
          </a:p>
          <a:p>
            <a:pPr lvl="1"/>
            <a:r>
              <a:rPr lang="en-US" dirty="0"/>
              <a:t>Username, password, digital certificates, 2-factor authentication, access control lists, firewall policies, single sign on, TCP layer filters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Signature based intrusion detection and prevention &amp; anti-virus server (both IT and OT)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Context based intrusion detection and prevention (protocol specific – primarily for OT)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End point security (hypervisor, OS firewall, tamper resistant software, resilient microprocessors)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The manifestation of vendor agnostic zero trust network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326EDC8-F9E8-4008-88D7-859E4BD097D0}"/>
              </a:ext>
            </a:extLst>
          </p:cNvPr>
          <p:cNvSpPr txBox="1"/>
          <p:nvPr/>
        </p:nvSpPr>
        <p:spPr>
          <a:xfrm>
            <a:off x="11048997" y="6589572"/>
            <a:ext cx="11352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B050"/>
                </a:solidFill>
              </a:rPr>
              <a:t>The Bit Bazaar LLC</a:t>
            </a:r>
          </a:p>
        </p:txBody>
      </p:sp>
    </p:spTree>
    <p:extLst>
      <p:ext uri="{BB962C8B-B14F-4D97-AF65-F5344CB8AC3E}">
        <p14:creationId xmlns:p14="http://schemas.microsoft.com/office/powerpoint/2010/main" val="444561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10221-2654-4955-9C36-7F1D3121B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6654" y="-14060"/>
            <a:ext cx="10515600" cy="973065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+mn-lt"/>
              </a:rPr>
              <a:t>Best practices for DER security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56C024-0EDD-4975-BACE-765F6D02D4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3463" y="959005"/>
            <a:ext cx="10890738" cy="534010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“S” in DER stands for security </a:t>
            </a:r>
            <a:r>
              <a:rPr lang="en-US" dirty="0">
                <a:sym typeface="Wingdings" panose="05000000000000000000" pitchFamily="2" charset="2"/>
              </a:rPr>
              <a:t></a:t>
            </a:r>
          </a:p>
          <a:p>
            <a:r>
              <a:rPr lang="en-US" dirty="0">
                <a:sym typeface="Wingdings" panose="05000000000000000000" pitchFamily="2" charset="2"/>
              </a:rPr>
              <a:t>Appreciate Flavor </a:t>
            </a:r>
            <a:r>
              <a:rPr lang="en-US" dirty="0" err="1">
                <a:sym typeface="Wingdings" panose="05000000000000000000" pitchFamily="2" charset="2"/>
              </a:rPr>
              <a:t>Flav</a:t>
            </a:r>
            <a:r>
              <a:rPr lang="en-US" dirty="0">
                <a:sym typeface="Wingdings" panose="05000000000000000000" pitchFamily="2" charset="2"/>
              </a:rPr>
              <a:t> quote for vendor DER security propaganda (“Don’t believe the hype!”)</a:t>
            </a:r>
          </a:p>
          <a:p>
            <a:r>
              <a:rPr lang="en-US" dirty="0">
                <a:sym typeface="Wingdings" panose="05000000000000000000" pitchFamily="2" charset="2"/>
              </a:rPr>
              <a:t>DER security begins at the network layer</a:t>
            </a:r>
          </a:p>
          <a:p>
            <a:pPr lvl="1"/>
            <a:r>
              <a:rPr lang="en-US" sz="2600" dirty="0">
                <a:sym typeface="Wingdings" panose="05000000000000000000" pitchFamily="2" charset="2"/>
              </a:rPr>
              <a:t>Don’t rely solely on IT centric security controls of DER protocols (insider threat)</a:t>
            </a:r>
          </a:p>
          <a:p>
            <a:pPr lvl="1"/>
            <a:r>
              <a:rPr lang="en-US" sz="2600" dirty="0">
                <a:sym typeface="Wingdings" panose="05000000000000000000" pitchFamily="2" charset="2"/>
              </a:rPr>
              <a:t>Install hypervisor on DER device (if possible) for added layer of security and resilience</a:t>
            </a:r>
          </a:p>
          <a:p>
            <a:pPr lvl="1"/>
            <a:r>
              <a:rPr lang="en-US" sz="2600" dirty="0">
                <a:sym typeface="Wingdings" panose="05000000000000000000" pitchFamily="2" charset="2"/>
              </a:rPr>
              <a:t>use .252 mask on each DER device to create 2-host subnets</a:t>
            </a:r>
          </a:p>
          <a:p>
            <a:pPr lvl="1"/>
            <a:r>
              <a:rPr lang="en-US" sz="2600" dirty="0">
                <a:sym typeface="Wingdings" panose="05000000000000000000" pitchFamily="2" charset="2"/>
              </a:rPr>
              <a:t>set granular ACLs on gateway switches to block cross DER device connectivity unless use case justifies it</a:t>
            </a:r>
          </a:p>
          <a:p>
            <a:pPr lvl="1"/>
            <a:r>
              <a:rPr lang="en-US" sz="2600" dirty="0">
                <a:sym typeface="Wingdings" panose="05000000000000000000" pitchFamily="2" charset="2"/>
              </a:rPr>
              <a:t>Implement IDS/IPS on the uplink of DER gateway switch (block anomalous traffic)</a:t>
            </a:r>
          </a:p>
          <a:p>
            <a:pPr lvl="1"/>
            <a:r>
              <a:rPr lang="en-US" sz="2600" dirty="0">
                <a:sym typeface="Wingdings" panose="05000000000000000000" pitchFamily="2" charset="2"/>
              </a:rPr>
              <a:t>Create a 2-tier system of switches for all DER devices (never connect DER devices directly to primary Ethernet network in substation)</a:t>
            </a:r>
          </a:p>
          <a:p>
            <a:pPr lvl="1"/>
            <a:r>
              <a:rPr lang="en-US" sz="2600" dirty="0">
                <a:sym typeface="Wingdings" panose="05000000000000000000" pitchFamily="2" charset="2"/>
              </a:rPr>
              <a:t>Establish a separate VLAN for syslog alarms from DER devices to Syslog server</a:t>
            </a:r>
          </a:p>
          <a:p>
            <a:pPr lvl="1"/>
            <a:r>
              <a:rPr lang="en-US" sz="2600" dirty="0">
                <a:sym typeface="Wingdings" panose="05000000000000000000" pitchFamily="2" charset="2"/>
              </a:rPr>
              <a:t>Visualize syslog alarms from DER devices on Splunk &gt; like tool in control center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93032B-3D88-4A70-BC3C-3B04E25258E1}"/>
              </a:ext>
            </a:extLst>
          </p:cNvPr>
          <p:cNvSpPr txBox="1"/>
          <p:nvPr/>
        </p:nvSpPr>
        <p:spPr>
          <a:xfrm>
            <a:off x="11066578" y="6589570"/>
            <a:ext cx="11352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B050"/>
                </a:solidFill>
              </a:rPr>
              <a:t>The Bit Bazaar LLC</a:t>
            </a:r>
          </a:p>
        </p:txBody>
      </p:sp>
    </p:spTree>
    <p:extLst>
      <p:ext uri="{BB962C8B-B14F-4D97-AF65-F5344CB8AC3E}">
        <p14:creationId xmlns:p14="http://schemas.microsoft.com/office/powerpoint/2010/main" val="1205466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201A9-324E-401A-901F-8AF8519CF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+mn-lt"/>
              </a:rPr>
              <a:t>TBB Cyber governance assessment deep dive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64DC3F-2814-4DD5-810B-9B1D13762A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Assessment of 386 business process security controls across 10 DoE C2 M2 domains (RM, ACM, SA, IR, ISC, WM, TVM, IAM, EDM, CPM)</a:t>
            </a:r>
          </a:p>
          <a:p>
            <a:r>
              <a:rPr lang="en-US" sz="2400" dirty="0"/>
              <a:t>4 levels of implementation (NIST CSF levels)</a:t>
            </a:r>
          </a:p>
          <a:p>
            <a:pPr lvl="1"/>
            <a:r>
              <a:rPr lang="en-US" dirty="0"/>
              <a:t>0 - not implemented</a:t>
            </a:r>
          </a:p>
          <a:p>
            <a:pPr lvl="1"/>
            <a:r>
              <a:rPr lang="en-US" dirty="0"/>
              <a:t>1 – partially implemented</a:t>
            </a:r>
          </a:p>
          <a:p>
            <a:pPr lvl="1"/>
            <a:r>
              <a:rPr lang="en-US" dirty="0"/>
              <a:t>2 – informed</a:t>
            </a:r>
          </a:p>
          <a:p>
            <a:pPr lvl="1"/>
            <a:r>
              <a:rPr lang="en-US" dirty="0"/>
              <a:t>3 – repeatable</a:t>
            </a:r>
          </a:p>
          <a:p>
            <a:pPr lvl="1"/>
            <a:r>
              <a:rPr lang="en-US" dirty="0"/>
              <a:t>4 – adaptive</a:t>
            </a:r>
          </a:p>
          <a:p>
            <a:r>
              <a:rPr lang="en-US" sz="2400" dirty="0"/>
              <a:t>A subset of DoE C2 M2 controls across 5 categories of NIST CSF (identify, protect, monitor, respond, recover)</a:t>
            </a:r>
          </a:p>
          <a:p>
            <a:r>
              <a:rPr lang="en-US" sz="2400" dirty="0"/>
              <a:t>Assessment of business process security controls from ISO/IEC 27001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A7A3EEE-3477-4B93-8A78-28687FA060DB}"/>
              </a:ext>
            </a:extLst>
          </p:cNvPr>
          <p:cNvSpPr txBox="1"/>
          <p:nvPr/>
        </p:nvSpPr>
        <p:spPr>
          <a:xfrm>
            <a:off x="11057790" y="6615948"/>
            <a:ext cx="11352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B050"/>
                </a:solidFill>
              </a:rPr>
              <a:t>The Bit Bazaar LLC</a:t>
            </a:r>
          </a:p>
        </p:txBody>
      </p:sp>
    </p:spTree>
    <p:extLst>
      <p:ext uri="{BB962C8B-B14F-4D97-AF65-F5344CB8AC3E}">
        <p14:creationId xmlns:p14="http://schemas.microsoft.com/office/powerpoint/2010/main" val="2088334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B784C-A18D-4563-BEB8-F85C00F63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>
                <a:latin typeface="+mn-lt"/>
              </a:rPr>
              <a:t>Cybernance</a:t>
            </a:r>
            <a:r>
              <a:rPr lang="en-US" sz="3600" dirty="0">
                <a:latin typeface="+mn-lt"/>
              </a:rPr>
              <a:t> CMOM automated software tool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7D5335B-0BA0-4B67-9C3E-E111D1A029B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56569" y="1558924"/>
            <a:ext cx="8641644" cy="486092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D72D5CB-79EA-44A6-B236-548D6E589A2A}"/>
              </a:ext>
            </a:extLst>
          </p:cNvPr>
          <p:cNvSpPr txBox="1"/>
          <p:nvPr/>
        </p:nvSpPr>
        <p:spPr>
          <a:xfrm>
            <a:off x="11066586" y="6598362"/>
            <a:ext cx="11352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B050"/>
                </a:solidFill>
              </a:rPr>
              <a:t>The Bit Bazaar LLC</a:t>
            </a:r>
          </a:p>
        </p:txBody>
      </p:sp>
    </p:spTree>
    <p:extLst>
      <p:ext uri="{BB962C8B-B14F-4D97-AF65-F5344CB8AC3E}">
        <p14:creationId xmlns:p14="http://schemas.microsoft.com/office/powerpoint/2010/main" val="387108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1F703-1A41-41AC-BDF9-1CFB2A1F1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096625" cy="1325563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+mn-lt"/>
              </a:rPr>
              <a:t>TBB SAFE</a:t>
            </a:r>
            <a:r>
              <a:rPr lang="en-US" sz="3600" baseline="30000" dirty="0">
                <a:latin typeface="+mn-lt"/>
              </a:rPr>
              <a:t>TM </a:t>
            </a:r>
            <a:r>
              <a:rPr lang="en-US" sz="3600" dirty="0">
                <a:latin typeface="+mn-lt"/>
              </a:rPr>
              <a:t>methodology for digital technology protection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9B57582-2AC7-403F-B437-09A1D9578F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18543" y="1584324"/>
            <a:ext cx="9002889" cy="506412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4B92EBE-3C47-4E57-A9C0-D099AAA6AD62}"/>
              </a:ext>
            </a:extLst>
          </p:cNvPr>
          <p:cNvSpPr txBox="1"/>
          <p:nvPr/>
        </p:nvSpPr>
        <p:spPr>
          <a:xfrm>
            <a:off x="11057793" y="6607156"/>
            <a:ext cx="11352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B050"/>
                </a:solidFill>
              </a:rPr>
              <a:t>The Bit Bazaar LLC</a:t>
            </a:r>
          </a:p>
        </p:txBody>
      </p:sp>
    </p:spTree>
    <p:extLst>
      <p:ext uri="{BB962C8B-B14F-4D97-AF65-F5344CB8AC3E}">
        <p14:creationId xmlns:p14="http://schemas.microsoft.com/office/powerpoint/2010/main" val="6897825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3AAA8-7856-41F5-AFDB-159E2745F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+mn-lt"/>
              </a:rPr>
              <a:t>Call to 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D93FD7-55AD-4123-B1B6-8989823EDF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7424"/>
            <a:ext cx="10825976" cy="5018049"/>
          </a:xfrm>
        </p:spPr>
        <p:txBody>
          <a:bodyPr>
            <a:normAutofit/>
          </a:bodyPr>
          <a:lstStyle/>
          <a:p>
            <a:r>
              <a:rPr lang="en-US" sz="2400" dirty="0"/>
              <a:t>Be active in your state wide initiatives for cybersecurity</a:t>
            </a:r>
          </a:p>
          <a:p>
            <a:r>
              <a:rPr lang="en-US" sz="2400" dirty="0"/>
              <a:t>Consider adopting TBB recommended cybersecurity framework at the state level for all critical infrastructure for effective and consistent protection of your data assets from insider and external cyber threats</a:t>
            </a:r>
          </a:p>
          <a:p>
            <a:r>
              <a:rPr lang="en-US" sz="2400" dirty="0"/>
              <a:t>Decide what tasks you wish to perform internally or outsource to third parties to realize the framework</a:t>
            </a:r>
          </a:p>
          <a:p>
            <a:r>
              <a:rPr lang="en-US" sz="2400" dirty="0"/>
              <a:t>Perform cyber governance assessment rapidly and cost effectively with TBB using CMOM software (possibility of partial funding assistance from State or Federal subsidies)</a:t>
            </a:r>
          </a:p>
          <a:p>
            <a:r>
              <a:rPr lang="en-US" sz="2400" dirty="0"/>
              <a:t>Reduce cyber insurance premiums with the implementation of the cybersecurity framework</a:t>
            </a:r>
          </a:p>
          <a:p>
            <a:r>
              <a:rPr lang="en-US" sz="2400" dirty="0"/>
              <a:t>Don’t hesitate – the time to act is now before a data breach makes you incur high cost to recover (&gt; $3.5 million per incident)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8049223-0B01-4AB8-B945-5C801A408503}"/>
              </a:ext>
            </a:extLst>
          </p:cNvPr>
          <p:cNvSpPr txBox="1"/>
          <p:nvPr/>
        </p:nvSpPr>
        <p:spPr>
          <a:xfrm>
            <a:off x="11056753" y="6602987"/>
            <a:ext cx="11352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B050"/>
                </a:solidFill>
              </a:rPr>
              <a:t>The Bit Bazaar LLC</a:t>
            </a:r>
          </a:p>
        </p:txBody>
      </p:sp>
    </p:spTree>
    <p:extLst>
      <p:ext uri="{BB962C8B-B14F-4D97-AF65-F5344CB8AC3E}">
        <p14:creationId xmlns:p14="http://schemas.microsoft.com/office/powerpoint/2010/main" val="25869011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80948-BD82-4099-BCC3-4391EC844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latin typeface="+mn-lt"/>
              </a:rPr>
              <a:t>Grab the cyber bison by its horns – take charge!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6C9769-754C-4EE0-A81E-035BDADC33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Contact Info</a:t>
            </a:r>
          </a:p>
          <a:p>
            <a:pPr marL="0" indent="0">
              <a:buNone/>
            </a:pPr>
            <a:r>
              <a:rPr lang="en-US" dirty="0"/>
              <a:t>Erfan Ibrahim</a:t>
            </a:r>
          </a:p>
          <a:p>
            <a:pPr marL="0" indent="0">
              <a:buNone/>
            </a:pPr>
            <a:r>
              <a:rPr lang="en-US" dirty="0"/>
              <a:t>925-785-5967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erfan@tbbllc.com</a:t>
            </a:r>
            <a:endParaRPr lang="en-US" dirty="0"/>
          </a:p>
          <a:p>
            <a:pPr marL="0" indent="0">
              <a:buNone/>
            </a:pPr>
            <a:r>
              <a:rPr lang="en-US" dirty="0">
                <a:hlinkClick r:id="rId3"/>
              </a:rPr>
              <a:t>www.tbbllc.com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B68B5C3-7532-46B7-90B7-3E14166E864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4424" y="1758462"/>
            <a:ext cx="7849889" cy="441850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6E79553-7E35-47A7-A12C-5DE80577A28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7670" y="4366296"/>
            <a:ext cx="2167200" cy="1810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026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686</Words>
  <Application>Microsoft Macintosh PowerPoint</Application>
  <PresentationFormat>Widescreen</PresentationFormat>
  <Paragraphs>67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 Theme</vt:lpstr>
      <vt:lpstr>Cybersecurity Framework For Energy Sector</vt:lpstr>
      <vt:lpstr>TBB Cybersecurity framework building blocks</vt:lpstr>
      <vt:lpstr>Four functional layers for IT/OT cybersecurity architecture</vt:lpstr>
      <vt:lpstr>Best practices for DER security</vt:lpstr>
      <vt:lpstr>TBB Cyber governance assessment deep dive</vt:lpstr>
      <vt:lpstr>Cybernance CMOM automated software tool</vt:lpstr>
      <vt:lpstr>TBB SAFETM methodology for digital technology protection</vt:lpstr>
      <vt:lpstr>Call to action</vt:lpstr>
      <vt:lpstr>Grab the cyber bison by its horns – take charge!</vt:lpstr>
    </vt:vector>
  </TitlesOfParts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Cybersecurity Framework For Cooperative Utilities</dc:title>
  <dc:creator>Erfan Ibrahim</dc:creator>
  <cp:lastModifiedBy>Susan Rivo</cp:lastModifiedBy>
  <cp:revision>31</cp:revision>
  <dcterms:created xsi:type="dcterms:W3CDTF">2018-08-16T23:59:39Z</dcterms:created>
  <dcterms:modified xsi:type="dcterms:W3CDTF">2018-09-27T17:06:39Z</dcterms:modified>
</cp:coreProperties>
</file>